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  <p:sldId id="257" r:id="rId3"/>
    <p:sldId id="259" r:id="rId4"/>
    <p:sldId id="260" r:id="rId5"/>
    <p:sldId id="261" r:id="rId6"/>
    <p:sldId id="271" r:id="rId7"/>
    <p:sldId id="272" r:id="rId8"/>
    <p:sldId id="279" r:id="rId9"/>
    <p:sldId id="274" r:id="rId10"/>
    <p:sldId id="262" r:id="rId11"/>
    <p:sldId id="263" r:id="rId12"/>
    <p:sldId id="265" r:id="rId13"/>
    <p:sldId id="264" r:id="rId14"/>
    <p:sldId id="266" r:id="rId15"/>
    <p:sldId id="278" r:id="rId16"/>
    <p:sldId id="276" r:id="rId17"/>
    <p:sldId id="267" r:id="rId18"/>
    <p:sldId id="269" r:id="rId19"/>
    <p:sldId id="270" r:id="rId20"/>
    <p:sldId id="268" r:id="rId21"/>
    <p:sldId id="277" r:id="rId22"/>
  </p:sldIdLst>
  <p:sldSz cx="12192000" cy="6858000"/>
  <p:notesSz cx="9866313" cy="673576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AFF"/>
    <a:srgbClr val="F6F9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41" d="100"/>
          <a:sy n="41" d="100"/>
        </p:scale>
        <p:origin x="90" y="738"/>
      </p:cViewPr>
      <p:guideLst>
        <p:guide orient="horz" pos="222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D66E6-4A6A-42E6-AA80-D9F859AE6BBF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544969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59C1B-7BD8-4973-86EE-097306EEE591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34523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ECAD5B-E227-41CD-B68A-8F7087B23A25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87675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A1D3A-CC3E-401A-8D99-BCC081235EE9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8" name="テキスト プレースホルダー 7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6681788" cy="501445"/>
          </a:xfrm>
        </p:spPr>
        <p:txBody>
          <a:bodyPr>
            <a:noAutofit/>
          </a:bodyPr>
          <a:lstStyle>
            <a:lvl1pPr marL="0" indent="0">
              <a:buNone/>
              <a:defRPr sz="4000"/>
            </a:lvl1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3396240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FA177-A5FC-4599-8EF0-FB6F3B0816BE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838557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0CD84-FB71-4DE9-A7A0-27A152D7FEA4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57664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A84000-CFCA-4C19-AC48-1155F1601226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06062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E80A9F-37CB-4911-B44C-760F9CE41EBB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855036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7CC183-96B6-4369-890D-D2716F7EA39F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7575559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5B377-74BC-4428-AB9B-23B348E0D67F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86638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 smtClean="0"/>
              <a:t>図を追加</a:t>
            </a:r>
            <a:endParaRPr kumimoji="1" lang="ja-JP" altLang="en-US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3FB1B-7368-4166-8FB8-9C9B04A9C826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34623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80168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50900" y="2306637"/>
            <a:ext cx="10515600" cy="4043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440487"/>
            <a:ext cx="2743200" cy="2809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096F0-081B-4558-A0E1-D8F42215D3A0}" type="datetime1">
              <a:rPr kumimoji="1" lang="ja-JP" altLang="en-US" smtClean="0"/>
              <a:t>2016/9/17</a:t>
            </a:fld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440487"/>
            <a:ext cx="4114800" cy="2809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440487"/>
            <a:ext cx="2743200" cy="2809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6B490E-433C-4168-9D23-CC79693BC80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0" y="0"/>
            <a:ext cx="12192000" cy="4866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0" y="0"/>
            <a:ext cx="514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71128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2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2050" name="Picture 2" descr="http://www.desktopwallpaperhd.net/wallpapers/20/f/desktop-green-wallpaper-nature-backgrounds-landscape-206751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正方形/長方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-857865" y="801687"/>
            <a:ext cx="13907729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6000" b="1" dirty="0" err="1" smtClean="0">
                <a:ln w="38100"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  <a:latin typeface="メイリオ" panose="020B0604030504040204" pitchFamily="50" charset="-128"/>
                <a:ea typeface="メイリオ" panose="020B0604030504040204" pitchFamily="50" charset="-128"/>
              </a:rPr>
              <a:t>IoT</a:t>
            </a:r>
            <a:r>
              <a:rPr kumimoji="1" lang="ja-JP" altLang="en-US" sz="16000" b="1" dirty="0" smtClean="0">
                <a:ln w="38100"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  <a:latin typeface="メイリオ" panose="020B0604030504040204" pitchFamily="50" charset="-128"/>
                <a:ea typeface="メイリオ" panose="020B0604030504040204" pitchFamily="50" charset="-128"/>
              </a:rPr>
              <a:t>秘密基地</a:t>
            </a:r>
            <a:endParaRPr kumimoji="1" lang="en-US" altLang="ja-JP" sz="16000" b="1" dirty="0" smtClean="0">
              <a:ln w="38100">
                <a:solidFill>
                  <a:schemeClr val="accent6">
                    <a:lumMod val="40000"/>
                    <a:lumOff val="60000"/>
                  </a:schemeClr>
                </a:solidFill>
              </a:ln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algn="ctr"/>
            <a:r>
              <a:rPr kumimoji="1" lang="ja-JP" altLang="en-US" sz="16000" b="1" dirty="0" err="1" smtClean="0">
                <a:ln w="38100"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  <a:latin typeface="メイリオ" panose="020B0604030504040204" pitchFamily="50" charset="-128"/>
                <a:ea typeface="メイリオ" panose="020B0604030504040204" pitchFamily="50" charset="-128"/>
              </a:rPr>
              <a:t>で</a:t>
            </a:r>
            <a:r>
              <a:rPr lang="ja-JP" altLang="en-US" sz="16000" b="1" dirty="0" err="1" smtClean="0">
                <a:ln w="38100"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  <a:latin typeface="メイリオ" panose="020B0604030504040204" pitchFamily="50" charset="-128"/>
                <a:ea typeface="メイリオ" panose="020B0604030504040204" pitchFamily="50" charset="-128"/>
              </a:rPr>
              <a:t>里</a:t>
            </a:r>
            <a:r>
              <a:rPr lang="ja-JP" altLang="en-US" sz="16000" b="1" dirty="0" smtClean="0">
                <a:ln w="38100"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  <a:latin typeface="メイリオ" panose="020B0604030504040204" pitchFamily="50" charset="-128"/>
                <a:ea typeface="メイリオ" panose="020B0604030504040204" pitchFamily="50" charset="-128"/>
              </a:rPr>
              <a:t>山</a:t>
            </a:r>
            <a:r>
              <a:rPr lang="ja-JP" altLang="en-US" sz="16000" b="1" dirty="0">
                <a:ln w="38100">
                  <a:solidFill>
                    <a:schemeClr val="accent6">
                      <a:lumMod val="40000"/>
                      <a:lumOff val="60000"/>
                    </a:schemeClr>
                  </a:solidFill>
                </a:ln>
                <a:latin typeface="メイリオ" panose="020B0604030504040204" pitchFamily="50" charset="-128"/>
                <a:ea typeface="メイリオ" panose="020B0604030504040204" pitchFamily="50" charset="-128"/>
              </a:rPr>
              <a:t>復活</a:t>
            </a:r>
            <a:endParaRPr kumimoji="1" lang="ja-JP" altLang="en-US" sz="16000" b="1" dirty="0">
              <a:ln w="38100">
                <a:solidFill>
                  <a:schemeClr val="accent6">
                    <a:lumMod val="40000"/>
                    <a:lumOff val="60000"/>
                  </a:schemeClr>
                </a:solidFill>
              </a:ln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2305664" y="5437397"/>
            <a:ext cx="75806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Present by “</a:t>
            </a:r>
            <a:r>
              <a:rPr kumimoji="1" lang="en-US" altLang="ja-JP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kumimoji="1" lang="en-US" altLang="ja-JP" sz="4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hk</a:t>
            </a:r>
            <a:r>
              <a:rPr kumimoji="1" lang="en-US" altLang="ja-JP" sz="4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endParaRPr kumimoji="1" lang="ja-JP" alt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016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10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ja-JP" altLang="en-US" sz="3600" dirty="0" smtClean="0"/>
              <a:t>山での遊びを再構築する。</a:t>
            </a:r>
            <a:endParaRPr kumimoji="1" lang="ja-JP" altLang="en-US" sz="3600" dirty="0"/>
          </a:p>
        </p:txBody>
      </p:sp>
      <p:pic>
        <p:nvPicPr>
          <p:cNvPr id="9" name="Picture 4" descr="http://free-illustrations-ls01.gatag.net/thum02/gi01a201503041400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909" y="1598103"/>
            <a:ext cx="4033969" cy="4342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テキスト ボックス 9"/>
          <p:cNvSpPr txBox="1"/>
          <p:nvPr/>
        </p:nvSpPr>
        <p:spPr>
          <a:xfrm>
            <a:off x="6132513" y="2405828"/>
            <a:ext cx="662484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800" b="1" dirty="0"/>
              <a:t>秘密基地遊びを進化！</a:t>
            </a:r>
            <a:r>
              <a:rPr lang="en-US" altLang="ja-JP" sz="4800" b="1" dirty="0"/>
              <a:t/>
            </a:r>
            <a:br>
              <a:rPr lang="en-US" altLang="ja-JP" sz="4800" b="1" dirty="0"/>
            </a:br>
            <a:r>
              <a:rPr lang="ja-JP" altLang="en-US" sz="4800" b="1" dirty="0" smtClean="0"/>
              <a:t>アウトドアな人も、</a:t>
            </a:r>
            <a:endParaRPr lang="en-US" altLang="ja-JP" sz="4800" b="1" dirty="0" smtClean="0"/>
          </a:p>
          <a:p>
            <a:r>
              <a:rPr lang="ja-JP" altLang="en-US" sz="4800" b="1" dirty="0" smtClean="0"/>
              <a:t>ファミリーも楽しめる</a:t>
            </a:r>
            <a:endParaRPr lang="en-US" altLang="ja-JP" sz="4800" b="1" dirty="0" smtClean="0"/>
          </a:p>
          <a:p>
            <a:r>
              <a:rPr lang="ja-JP" altLang="en-US" sz="4800" b="1" dirty="0" smtClean="0"/>
              <a:t>バトルにする！</a:t>
            </a:r>
            <a:endParaRPr lang="en-US" altLang="ja-JP" sz="4800" b="1" dirty="0" smtClean="0"/>
          </a:p>
          <a:p>
            <a:endParaRPr kumimoji="1" lang="ja-JP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1264727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11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ja-JP" altLang="en-US" sz="3600" dirty="0" smtClean="0"/>
              <a:t>新たな秘密基地遊び</a:t>
            </a:r>
            <a:endParaRPr kumimoji="1" lang="ja-JP" altLang="en-US" sz="36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088564" y="529672"/>
            <a:ext cx="100878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800" dirty="0" smtClean="0"/>
              <a:t>制限時間までに</a:t>
            </a:r>
            <a:endParaRPr lang="en-US" altLang="ja-JP" sz="4800" dirty="0" smtClean="0"/>
          </a:p>
          <a:p>
            <a:r>
              <a:rPr lang="ja-JP" altLang="en-US" sz="4800" dirty="0" smtClean="0"/>
              <a:t>相手</a:t>
            </a:r>
            <a:r>
              <a:rPr lang="ja-JP" altLang="en-US" sz="4800" dirty="0"/>
              <a:t>の秘密基地を探せ</a:t>
            </a:r>
            <a:r>
              <a:rPr lang="ja-JP" altLang="en-US" sz="4800" dirty="0" smtClean="0"/>
              <a:t>！</a:t>
            </a:r>
            <a:endParaRPr lang="en-US" altLang="ja-JP" sz="4800" dirty="0" smtClean="0"/>
          </a:p>
          <a:p>
            <a:r>
              <a:rPr kumimoji="1" lang="ja-JP" altLang="en-US" sz="4800" dirty="0"/>
              <a:t>相手</a:t>
            </a:r>
            <a:r>
              <a:rPr kumimoji="1" lang="ja-JP" altLang="en-US" sz="4800" dirty="0" smtClean="0"/>
              <a:t>のフラグを奪え！！！</a:t>
            </a:r>
            <a:endParaRPr kumimoji="1" lang="ja-JP" altLang="en-US" sz="4800" dirty="0"/>
          </a:p>
        </p:txBody>
      </p:sp>
      <p:pic>
        <p:nvPicPr>
          <p:cNvPr id="7" name="Picture 4" descr="http://free-illustrations-ls01.gatag.net/thum02/gi01a201503041400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289" y="3725169"/>
            <a:ext cx="2698955" cy="2905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6345" y="4638009"/>
            <a:ext cx="1984253" cy="2083466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2365" y="3967295"/>
            <a:ext cx="2655338" cy="2788105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556" y="4688188"/>
            <a:ext cx="1936464" cy="2033287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274812" y="2905324"/>
            <a:ext cx="5202625" cy="3816152"/>
          </a:xfrm>
          <a:prstGeom prst="rect">
            <a:avLst/>
          </a:prstGeom>
          <a:noFill/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>
            <a:off x="6872748" y="2905324"/>
            <a:ext cx="5177221" cy="3816152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2475222" y="2993320"/>
            <a:ext cx="6194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/>
              <a:t>A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9362767" y="2939248"/>
            <a:ext cx="6194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dirty="0"/>
              <a:t>B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09142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12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ja-JP" altLang="en-US" sz="3600" dirty="0" smtClean="0"/>
              <a:t>新たな秘密基地遊び</a:t>
            </a:r>
            <a:endParaRPr kumimoji="1" lang="ja-JP" altLang="en-US" sz="3600" dirty="0"/>
          </a:p>
        </p:txBody>
      </p:sp>
      <p:pic>
        <p:nvPicPr>
          <p:cNvPr id="7" name="Picture 4" descr="http://free-illustrations-ls01.gatag.net/thum02/gi01a201503041400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289" y="3725169"/>
            <a:ext cx="2698955" cy="2905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6345" y="4638009"/>
            <a:ext cx="1984253" cy="2083466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2365" y="3967295"/>
            <a:ext cx="2655338" cy="2788105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556" y="4688188"/>
            <a:ext cx="1936464" cy="2033287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274812" y="2905324"/>
            <a:ext cx="5202625" cy="3816152"/>
          </a:xfrm>
          <a:prstGeom prst="rect">
            <a:avLst/>
          </a:prstGeom>
          <a:noFill/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>
            <a:off x="6872748" y="2905324"/>
            <a:ext cx="5177221" cy="3816152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2475222" y="2993320"/>
            <a:ext cx="6194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/>
              <a:t>A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9362767" y="2939248"/>
            <a:ext cx="6194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dirty="0"/>
              <a:t>B</a:t>
            </a:r>
            <a:endParaRPr kumimoji="1" lang="ja-JP" altLang="en-US" dirty="0"/>
          </a:p>
        </p:txBody>
      </p:sp>
      <p:pic>
        <p:nvPicPr>
          <p:cNvPr id="16" name="図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8200339" y="4784241"/>
            <a:ext cx="1238865" cy="1622322"/>
          </a:xfrm>
          <a:prstGeom prst="rect">
            <a:avLst/>
          </a:prstGeom>
        </p:spPr>
      </p:pic>
      <p:pic>
        <p:nvPicPr>
          <p:cNvPr id="17" name="図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8965526" y="4936845"/>
            <a:ext cx="1238865" cy="1622322"/>
          </a:xfrm>
          <a:prstGeom prst="rect">
            <a:avLst/>
          </a:prstGeom>
        </p:spPr>
      </p:pic>
      <p:pic>
        <p:nvPicPr>
          <p:cNvPr id="18" name="図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9679598" y="5016664"/>
            <a:ext cx="1238865" cy="1622322"/>
          </a:xfrm>
          <a:prstGeom prst="rect">
            <a:avLst/>
          </a:prstGeom>
        </p:spPr>
      </p:pic>
      <p:pic>
        <p:nvPicPr>
          <p:cNvPr id="19" name="図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1658667" y="4638008"/>
            <a:ext cx="1238865" cy="1622322"/>
          </a:xfrm>
          <a:prstGeom prst="rect">
            <a:avLst/>
          </a:prstGeom>
        </p:spPr>
      </p:pic>
      <p:pic>
        <p:nvPicPr>
          <p:cNvPr id="20" name="図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2423854" y="4790612"/>
            <a:ext cx="1238865" cy="1622322"/>
          </a:xfrm>
          <a:prstGeom prst="rect">
            <a:avLst/>
          </a:prstGeom>
        </p:spPr>
      </p:pic>
      <p:pic>
        <p:nvPicPr>
          <p:cNvPr id="21" name="図 2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3137926" y="4870431"/>
            <a:ext cx="1238865" cy="1622322"/>
          </a:xfrm>
          <a:prstGeom prst="rect">
            <a:avLst/>
          </a:prstGeom>
        </p:spPr>
      </p:pic>
      <p:sp>
        <p:nvSpPr>
          <p:cNvPr id="22" name="テキスト ボックス 21"/>
          <p:cNvSpPr txBox="1"/>
          <p:nvPr/>
        </p:nvSpPr>
        <p:spPr>
          <a:xfrm>
            <a:off x="1088564" y="529672"/>
            <a:ext cx="100878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800" dirty="0" smtClean="0"/>
              <a:t>制限時間までに</a:t>
            </a:r>
            <a:endParaRPr lang="en-US" altLang="ja-JP" sz="4800" dirty="0" smtClean="0"/>
          </a:p>
          <a:p>
            <a:r>
              <a:rPr lang="ja-JP" altLang="en-US" sz="4800" dirty="0" smtClean="0"/>
              <a:t>相手</a:t>
            </a:r>
            <a:r>
              <a:rPr lang="ja-JP" altLang="en-US" sz="4800" dirty="0"/>
              <a:t>の秘密基地を探せ</a:t>
            </a:r>
            <a:r>
              <a:rPr lang="ja-JP" altLang="en-US" sz="4800" dirty="0" smtClean="0"/>
              <a:t>！</a:t>
            </a:r>
            <a:endParaRPr lang="en-US" altLang="ja-JP" sz="4800" dirty="0" smtClean="0"/>
          </a:p>
          <a:p>
            <a:r>
              <a:rPr kumimoji="1" lang="ja-JP" altLang="en-US" sz="4800" dirty="0"/>
              <a:t>相手</a:t>
            </a:r>
            <a:r>
              <a:rPr kumimoji="1" lang="ja-JP" altLang="en-US" sz="4800" dirty="0" smtClean="0"/>
              <a:t>のフラグを奪え！！！</a:t>
            </a:r>
            <a:endParaRPr kumimoji="1" lang="ja-JP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83082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コンテンツ プレースホルダー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78197" cy="9283648"/>
          </a:xfrm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13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608" y="3436486"/>
            <a:ext cx="4097190" cy="4537925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9308" y="4312018"/>
            <a:ext cx="4097190" cy="4537925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658" y="4452512"/>
            <a:ext cx="4097190" cy="453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187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4.44444E-6 L -0.7237 0.0497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6185" y="2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14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ja-JP" altLang="en-US" sz="3600" dirty="0" smtClean="0"/>
              <a:t>新たな秘密基地遊び</a:t>
            </a:r>
            <a:endParaRPr kumimoji="1" lang="ja-JP" altLang="en-US" sz="3600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088564" y="529672"/>
            <a:ext cx="1008789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600" dirty="0"/>
              <a:t>相手の秘密基地を探せ</a:t>
            </a:r>
            <a:r>
              <a:rPr lang="ja-JP" altLang="en-US" sz="6600" dirty="0" smtClean="0"/>
              <a:t>！</a:t>
            </a:r>
            <a:endParaRPr lang="en-US" altLang="ja-JP" sz="6600" dirty="0" smtClean="0"/>
          </a:p>
          <a:p>
            <a:r>
              <a:rPr kumimoji="1" lang="ja-JP" altLang="en-US" sz="6600" dirty="0"/>
              <a:t>相手</a:t>
            </a:r>
            <a:r>
              <a:rPr kumimoji="1" lang="ja-JP" altLang="en-US" sz="6600" dirty="0" smtClean="0"/>
              <a:t>のフラグを奪え！！！</a:t>
            </a:r>
            <a:endParaRPr kumimoji="1" lang="ja-JP" altLang="en-US" sz="6600" dirty="0"/>
          </a:p>
        </p:txBody>
      </p:sp>
      <p:pic>
        <p:nvPicPr>
          <p:cNvPr id="7" name="Picture 4" descr="http://free-illustrations-ls01.gatag.net/thum02/gi01a201503041400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289" y="3725169"/>
            <a:ext cx="2698955" cy="2905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6345" y="4638009"/>
            <a:ext cx="1984253" cy="2083466"/>
          </a:xfrm>
          <a:prstGeom prst="rect">
            <a:avLst/>
          </a:prstGeom>
        </p:spPr>
      </p:pic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2365" y="3967295"/>
            <a:ext cx="2655338" cy="2788105"/>
          </a:xfrm>
          <a:prstGeom prst="rect">
            <a:avLst/>
          </a:prstGeom>
        </p:spPr>
      </p:pic>
      <p:pic>
        <p:nvPicPr>
          <p:cNvPr id="11" name="図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0556" y="4688188"/>
            <a:ext cx="1936464" cy="2033287"/>
          </a:xfrm>
          <a:prstGeom prst="rect">
            <a:avLst/>
          </a:prstGeom>
        </p:spPr>
      </p:pic>
      <p:sp>
        <p:nvSpPr>
          <p:cNvPr id="12" name="正方形/長方形 11"/>
          <p:cNvSpPr/>
          <p:nvPr/>
        </p:nvSpPr>
        <p:spPr>
          <a:xfrm>
            <a:off x="274812" y="2905324"/>
            <a:ext cx="5202625" cy="3816152"/>
          </a:xfrm>
          <a:prstGeom prst="rect">
            <a:avLst/>
          </a:prstGeom>
          <a:noFill/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>
            <a:off x="6872748" y="2905324"/>
            <a:ext cx="5177221" cy="3816152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2475222" y="2993320"/>
            <a:ext cx="6194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 smtClean="0"/>
              <a:t>A</a:t>
            </a:r>
            <a:endParaRPr kumimoji="1" lang="ja-JP" altLang="en-US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9362767" y="2939248"/>
            <a:ext cx="61943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6000" dirty="0"/>
              <a:t>B</a:t>
            </a:r>
            <a:endParaRPr kumimoji="1" lang="ja-JP" altLang="en-US" dirty="0"/>
          </a:p>
        </p:txBody>
      </p:sp>
      <p:pic>
        <p:nvPicPr>
          <p:cNvPr id="16" name="図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3761440" y="5016664"/>
            <a:ext cx="1238865" cy="1622322"/>
          </a:xfrm>
          <a:prstGeom prst="rect">
            <a:avLst/>
          </a:prstGeom>
        </p:spPr>
      </p:pic>
      <p:pic>
        <p:nvPicPr>
          <p:cNvPr id="17" name="図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8965526" y="4936845"/>
            <a:ext cx="1238865" cy="1622322"/>
          </a:xfrm>
          <a:prstGeom prst="rect">
            <a:avLst/>
          </a:prstGeom>
        </p:spPr>
      </p:pic>
      <p:pic>
        <p:nvPicPr>
          <p:cNvPr id="18" name="図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9679598" y="5016664"/>
            <a:ext cx="1238865" cy="1622322"/>
          </a:xfrm>
          <a:prstGeom prst="rect">
            <a:avLst/>
          </a:prstGeom>
        </p:spPr>
      </p:pic>
      <p:pic>
        <p:nvPicPr>
          <p:cNvPr id="19" name="図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1658667" y="4638008"/>
            <a:ext cx="1238865" cy="1622322"/>
          </a:xfrm>
          <a:prstGeom prst="rect">
            <a:avLst/>
          </a:prstGeom>
        </p:spPr>
      </p:pic>
      <p:pic>
        <p:nvPicPr>
          <p:cNvPr id="20" name="図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2423854" y="4790612"/>
            <a:ext cx="1238865" cy="1622322"/>
          </a:xfrm>
          <a:prstGeom prst="rect">
            <a:avLst/>
          </a:prstGeom>
        </p:spPr>
      </p:pic>
      <p:pic>
        <p:nvPicPr>
          <p:cNvPr id="21" name="図 2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06" t="6814" r="16439" b="6691"/>
          <a:stretch/>
        </p:blipFill>
        <p:spPr>
          <a:xfrm>
            <a:off x="3137926" y="4870431"/>
            <a:ext cx="1238865" cy="162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2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sz="4800" dirty="0" smtClean="0"/>
              <a:t>里山に何が起こるか？</a:t>
            </a:r>
            <a:endParaRPr kumimoji="1" lang="ja-JP" altLang="en-US" sz="48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258171" y="5144899"/>
            <a:ext cx="3918513" cy="1576575"/>
          </a:xfrm>
        </p:spPr>
        <p:txBody>
          <a:bodyPr>
            <a:normAutofit/>
          </a:bodyPr>
          <a:lstStyle/>
          <a:p>
            <a:r>
              <a:rPr kumimoji="1" lang="ja-JP" altLang="en-US" sz="3200" dirty="0" smtClean="0"/>
              <a:t>秘密基地を探し回る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子供、若者の参加</a:t>
            </a:r>
            <a:endParaRPr lang="en-US" altLang="ja-JP" sz="3200" dirty="0" smtClean="0"/>
          </a:p>
          <a:p>
            <a:endParaRPr kumimoji="1" lang="en-US" altLang="ja-JP" sz="3200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15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ja-JP" altLang="en-US" sz="3600" dirty="0" smtClean="0"/>
              <a:t>里山に対する利益</a:t>
            </a:r>
            <a:endParaRPr kumimoji="1" lang="ja-JP" altLang="en-US" sz="3600" dirty="0"/>
          </a:p>
        </p:txBody>
      </p:sp>
      <p:pic>
        <p:nvPicPr>
          <p:cNvPr id="9218" name="Picture 2" descr="http://1.bp.blogspot.com/-fH_Zup3ewVk/UsZs-SkEuXI/AAAAAAAAcvA/ao3lA5sxwU8/s800/syugakuryokou_grou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28999"/>
            <a:ext cx="4338484" cy="321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右矢印 5"/>
          <p:cNvSpPr/>
          <p:nvPr/>
        </p:nvSpPr>
        <p:spPr>
          <a:xfrm>
            <a:off x="5212326" y="2106355"/>
            <a:ext cx="2035277" cy="2861187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Picture 2" descr="http://01.gatag.net/img/201505/01l/gatag-0000296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7603" y="1714453"/>
            <a:ext cx="4611987" cy="3143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http://4.bp.blogspot.com/-qKN4mN1C60w/VkLHUEzxqfI/AAAAAAAA0U4/ZTROn0ydo6w/s800/friends_kid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4958" y="2543343"/>
            <a:ext cx="3262873" cy="2377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コンテンツ プレースホルダー 2"/>
          <p:cNvSpPr txBox="1">
            <a:spLocks/>
          </p:cNvSpPr>
          <p:nvPr/>
        </p:nvSpPr>
        <p:spPr>
          <a:xfrm>
            <a:off x="7247603" y="5144898"/>
            <a:ext cx="4944397" cy="15765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3200" dirty="0" smtClean="0"/>
              <a:t>里山の正常化</a:t>
            </a:r>
            <a:endParaRPr lang="en-US" altLang="ja-JP" sz="3200" dirty="0" smtClean="0"/>
          </a:p>
          <a:p>
            <a:r>
              <a:rPr lang="ja-JP" altLang="en-US" sz="3200" dirty="0"/>
              <a:t>新</a:t>
            </a:r>
            <a:r>
              <a:rPr lang="ja-JP" altLang="en-US" sz="3200" dirty="0" smtClean="0"/>
              <a:t>たな遊び場の創出</a:t>
            </a:r>
            <a:endParaRPr lang="en-US" altLang="ja-JP" sz="3200" dirty="0" smtClean="0"/>
          </a:p>
          <a:p>
            <a:r>
              <a:rPr lang="ja-JP" altLang="en-US" sz="3200" dirty="0" smtClean="0"/>
              <a:t>観光スポットの出現？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2650483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16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799303" y="1548580"/>
            <a:ext cx="94242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400" dirty="0" smtClean="0"/>
              <a:t>疑問：でも１回限りのイベントでしょ？</a:t>
            </a:r>
            <a:endParaRPr kumimoji="1" lang="ja-JP" altLang="en-US" sz="4400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84239" y="2869585"/>
            <a:ext cx="1127022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5400" dirty="0" smtClean="0"/>
              <a:t>違います！長い期間（１か月くらい？）遊びたくなる仕掛けがあります。</a:t>
            </a:r>
            <a:endParaRPr kumimoji="1" lang="en-US" altLang="ja-JP" sz="5400" dirty="0" smtClean="0"/>
          </a:p>
          <a:p>
            <a:endParaRPr lang="en-US" altLang="ja-JP" sz="5400" dirty="0"/>
          </a:p>
        </p:txBody>
      </p:sp>
    </p:spTree>
    <p:extLst>
      <p:ext uri="{BB962C8B-B14F-4D97-AF65-F5344CB8AC3E}">
        <p14:creationId xmlns:p14="http://schemas.microsoft.com/office/powerpoint/2010/main" val="178218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423988" y="501445"/>
            <a:ext cx="10515600" cy="1325563"/>
          </a:xfrm>
        </p:spPr>
        <p:txBody>
          <a:bodyPr/>
          <a:lstStyle/>
          <a:p>
            <a:r>
              <a:rPr kumimoji="1" lang="ja-JP" altLang="en-US" dirty="0" smtClean="0"/>
              <a:t>その場限りでは終わらせない継続性！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17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ja-JP" altLang="en-US" sz="3600" dirty="0" smtClean="0"/>
              <a:t>可視化する魅力。</a:t>
            </a:r>
            <a:endParaRPr kumimoji="1" lang="ja-JP" altLang="en-US" sz="3600" dirty="0"/>
          </a:p>
        </p:txBody>
      </p:sp>
      <p:pic>
        <p:nvPicPr>
          <p:cNvPr id="6" name="Picture 2" descr="https://t.pimg.jp/014/300/242/1/14300242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70"/>
          <a:stretch/>
        </p:blipFill>
        <p:spPr bwMode="auto">
          <a:xfrm>
            <a:off x="403122" y="1640914"/>
            <a:ext cx="4586749" cy="3209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/>
          <p:cNvSpPr txBox="1"/>
          <p:nvPr/>
        </p:nvSpPr>
        <p:spPr>
          <a:xfrm>
            <a:off x="5520813" y="2470198"/>
            <a:ext cx="61795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/>
              <a:t>で秘密基地の</a:t>
            </a:r>
            <a:r>
              <a:rPr kumimoji="1" lang="ja-JP" altLang="en-US" sz="3600" dirty="0" smtClean="0">
                <a:solidFill>
                  <a:srgbClr val="FF0000"/>
                </a:solidFill>
              </a:rPr>
              <a:t>情報可視化</a:t>
            </a:r>
            <a:r>
              <a:rPr kumimoji="1" lang="ja-JP" altLang="en-US" sz="3600" dirty="0" smtClean="0"/>
              <a:t>！</a:t>
            </a:r>
            <a:endParaRPr kumimoji="1" lang="en-US" altLang="ja-JP" sz="3600" dirty="0" smtClean="0"/>
          </a:p>
          <a:p>
            <a:r>
              <a:rPr lang="ja-JP" altLang="en-US" sz="3600" dirty="0" smtClean="0"/>
              <a:t>「俺の」秘密基地！</a:t>
            </a:r>
            <a:endParaRPr lang="en-US" altLang="ja-JP" sz="3600" dirty="0" smtClean="0"/>
          </a:p>
          <a:p>
            <a:r>
              <a:rPr lang="ja-JP" altLang="en-US" sz="3600" dirty="0" smtClean="0"/>
              <a:t>湧き上がる愛着！</a:t>
            </a:r>
            <a:endParaRPr lang="en-US" altLang="ja-JP" sz="3600" dirty="0" smtClean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26026" y="5132073"/>
            <a:ext cx="116659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8000" dirty="0" smtClean="0"/>
              <a:t>家に帰っても戦いは続く</a:t>
            </a:r>
            <a:r>
              <a:rPr kumimoji="1" lang="en-US" altLang="ja-JP" sz="8000" dirty="0" smtClean="0"/>
              <a:t>…</a:t>
            </a:r>
            <a:endParaRPr kumimoji="1" lang="ja-JP" altLang="en-US" sz="8000" dirty="0"/>
          </a:p>
        </p:txBody>
      </p:sp>
    </p:spTree>
    <p:extLst>
      <p:ext uri="{BB962C8B-B14F-4D97-AF65-F5344CB8AC3E}">
        <p14:creationId xmlns:p14="http://schemas.microsoft.com/office/powerpoint/2010/main" val="55843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コンテンツ プレースホルダー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847" y="604685"/>
            <a:ext cx="11686380" cy="6253316"/>
          </a:xfrm>
          <a:prstGeom prst="rect">
            <a:avLst/>
          </a:prstGeom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18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ja-JP" dirty="0" err="1" smtClean="0"/>
              <a:t>Iot</a:t>
            </a:r>
            <a:r>
              <a:rPr kumimoji="1" lang="ja-JP" altLang="en-US" dirty="0" smtClean="0"/>
              <a:t>表示例</a:t>
            </a:r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365523" y="4870827"/>
            <a:ext cx="76396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9600" b="1" dirty="0" smtClean="0"/>
              <a:t>「俺」のデータ</a:t>
            </a:r>
            <a:endParaRPr kumimoji="1" lang="ja-JP" alt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2898936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コンテンツ プレースホルダー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519772"/>
            <a:ext cx="7142231" cy="6338228"/>
          </a:xfrm>
          <a:prstGeom prst="rect">
            <a:avLst/>
          </a:prstGeom>
        </p:spPr>
      </p:pic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19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ja-JP" altLang="en-US" sz="3600" dirty="0" smtClean="0"/>
              <a:t>秘密基地マップ</a:t>
            </a:r>
            <a:endParaRPr kumimoji="1" lang="ja-JP" altLang="en-US" sz="3600" dirty="0"/>
          </a:p>
        </p:txBody>
      </p:sp>
      <p:sp>
        <p:nvSpPr>
          <p:cNvPr id="7" name="右矢印 6"/>
          <p:cNvSpPr/>
          <p:nvPr/>
        </p:nvSpPr>
        <p:spPr>
          <a:xfrm>
            <a:off x="6132513" y="1551935"/>
            <a:ext cx="2254045" cy="737419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386558" y="1135192"/>
            <a:ext cx="361862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4800" dirty="0" smtClean="0"/>
              <a:t>集めた旗の個数に応じて</a:t>
            </a:r>
            <a:r>
              <a:rPr kumimoji="1" lang="en-US" altLang="ja-JP" sz="4800" dirty="0" err="1" smtClean="0"/>
              <a:t>LvUP</a:t>
            </a:r>
            <a:endParaRPr kumimoji="1" lang="ja-JP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35289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2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ja-JP" altLang="en-US" sz="3600" dirty="0" smtClean="0"/>
              <a:t>里山</a:t>
            </a:r>
            <a:r>
              <a:rPr lang="ja-JP" altLang="en-US" sz="3600" dirty="0" smtClean="0"/>
              <a:t>は暗く荒廃している</a:t>
            </a:r>
            <a:r>
              <a:rPr lang="en-US" altLang="ja-JP" sz="3600" dirty="0" smtClean="0"/>
              <a:t>…</a:t>
            </a:r>
            <a:endParaRPr kumimoji="1" lang="ja-JP" altLang="en-US" sz="3600" dirty="0"/>
          </a:p>
        </p:txBody>
      </p:sp>
      <p:pic>
        <p:nvPicPr>
          <p:cNvPr id="3074" name="Picture 2" descr="http://01.gatag.net/img/201505/01l/gatag-00002963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187" y="1311072"/>
            <a:ext cx="5189474" cy="3537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3.bp.blogspot.com/-oNX67Au2RsI/UOJXosIHfxI/AAAAAAAAKH8/L3sHRCRuTME/s1600/virus_fukutsuu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0116" y="2295629"/>
            <a:ext cx="2043061" cy="2552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右矢印 8"/>
          <p:cNvSpPr/>
          <p:nvPr/>
        </p:nvSpPr>
        <p:spPr>
          <a:xfrm rot="20352536">
            <a:off x="5848084" y="1841404"/>
            <a:ext cx="2307714" cy="1291510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右矢印 12"/>
          <p:cNvSpPr/>
          <p:nvPr/>
        </p:nvSpPr>
        <p:spPr>
          <a:xfrm rot="1018760">
            <a:off x="5873654" y="3514039"/>
            <a:ext cx="2115984" cy="1291510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078" name="Picture 6" descr="http://blogs.c.yimg.jp/res/blog-25-5f/hakusyunetto2009/folder/207091/10/16215410/img_1?1281428628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32" t="-182" r="19078" b="4057"/>
          <a:stretch/>
        </p:blipFill>
        <p:spPr bwMode="auto">
          <a:xfrm>
            <a:off x="8287705" y="3411522"/>
            <a:ext cx="3066095" cy="3260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://3.bp.blogspot.com/-6zCmcoG6oBo/U8XlJZjfaVI/AAAAAAAAi5Y/Tr9L1qP07jI/s800/animal_inoshishi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6362" y="543624"/>
            <a:ext cx="2844143" cy="2559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角丸四角形吹き出し 9"/>
          <p:cNvSpPr/>
          <p:nvPr/>
        </p:nvSpPr>
        <p:spPr>
          <a:xfrm>
            <a:off x="324466" y="5226857"/>
            <a:ext cx="5045196" cy="1354124"/>
          </a:xfrm>
          <a:prstGeom prst="wedgeRoundRectCallout">
            <a:avLst>
              <a:gd name="adj1" fmla="val 35923"/>
              <a:gd name="adj2" fmla="val -75822"/>
              <a:gd name="adj3" fmla="val 16667"/>
            </a:avLst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71948" y="5353665"/>
            <a:ext cx="46752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 dirty="0" smtClean="0"/>
              <a:t>多様性の減少</a:t>
            </a:r>
            <a:r>
              <a:rPr kumimoji="1" lang="en-US" altLang="ja-JP" sz="2800" dirty="0" smtClean="0"/>
              <a:t>,</a:t>
            </a:r>
            <a:r>
              <a:rPr lang="ja-JP" altLang="en-US" sz="2800" dirty="0" smtClean="0"/>
              <a:t>害獣被害増化</a:t>
            </a:r>
            <a:endParaRPr lang="en-US" altLang="ja-JP" sz="2800" dirty="0" smtClean="0"/>
          </a:p>
          <a:p>
            <a:pPr algn="ctr"/>
            <a:r>
              <a:rPr kumimoji="1" lang="ja-JP" altLang="en-US" sz="2800" dirty="0" smtClean="0"/>
              <a:t>暗くて怖い森</a:t>
            </a:r>
            <a:r>
              <a:rPr kumimoji="1" lang="en-US" altLang="ja-JP" sz="2800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39347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838200" y="817050"/>
            <a:ext cx="11034252" cy="6040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4800" dirty="0"/>
              <a:t>新</a:t>
            </a:r>
            <a:r>
              <a:rPr lang="ja-JP" altLang="en-US" sz="4800" dirty="0" smtClean="0"/>
              <a:t>たな「秘密基地遊び」</a:t>
            </a:r>
            <a:endParaRPr kumimoji="1" lang="en-US" altLang="ja-JP" sz="4800" dirty="0" smtClean="0"/>
          </a:p>
          <a:p>
            <a:r>
              <a:rPr kumimoji="1" lang="ja-JP" altLang="en-US" sz="3200" dirty="0" smtClean="0">
                <a:solidFill>
                  <a:srgbClr val="FF0000"/>
                </a:solidFill>
              </a:rPr>
              <a:t>フラッグ</a:t>
            </a:r>
            <a:r>
              <a:rPr kumimoji="1" lang="ja-JP" altLang="en-US" sz="3200" dirty="0" smtClean="0"/>
              <a:t>を奪い合う！楽しい！</a:t>
            </a:r>
            <a:endParaRPr kumimoji="1" lang="en-US" altLang="ja-JP" sz="3200" dirty="0" smtClean="0"/>
          </a:p>
          <a:p>
            <a:r>
              <a:rPr kumimoji="1" lang="ja-JP" altLang="en-US" sz="3200" dirty="0" smtClean="0"/>
              <a:t>長期間続く（１か月くらい）チーム戦を複数回繰り返す</a:t>
            </a:r>
            <a:r>
              <a:rPr kumimoji="1" lang="ja-JP" altLang="en-US" sz="3200" dirty="0" smtClean="0">
                <a:solidFill>
                  <a:srgbClr val="FF0000"/>
                </a:solidFill>
              </a:rPr>
              <a:t>継続性</a:t>
            </a:r>
            <a:r>
              <a:rPr kumimoji="1" lang="ja-JP" altLang="en-US" sz="3200" dirty="0" smtClean="0"/>
              <a:t>。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人が継続的に里山に入る。秘密基地を探し回る</a:t>
            </a:r>
            <a:endParaRPr lang="en-US" altLang="ja-JP" sz="3200" dirty="0" smtClean="0"/>
          </a:p>
          <a:p>
            <a:pPr marL="0" indent="0">
              <a:buNone/>
            </a:pPr>
            <a:r>
              <a:rPr lang="ja-JP" altLang="en-US" sz="3200" dirty="0"/>
              <a:t>⇒</a:t>
            </a:r>
            <a:r>
              <a:rPr lang="ja-JP" altLang="en-US" sz="3200" dirty="0" smtClean="0"/>
              <a:t>里山が</a:t>
            </a:r>
            <a:r>
              <a:rPr lang="ja-JP" altLang="en-US" sz="3200" dirty="0" smtClean="0">
                <a:solidFill>
                  <a:srgbClr val="FF0000"/>
                </a:solidFill>
              </a:rPr>
              <a:t>整備</a:t>
            </a:r>
            <a:r>
              <a:rPr lang="ja-JP" altLang="en-US" sz="3200" dirty="0" smtClean="0"/>
              <a:t>される。</a:t>
            </a:r>
            <a:endParaRPr lang="en-US" altLang="ja-JP" sz="3200" dirty="0" smtClean="0"/>
          </a:p>
          <a:p>
            <a:r>
              <a:rPr lang="ja-JP" altLang="en-US" sz="3200" dirty="0" smtClean="0"/>
              <a:t>基地の情報が</a:t>
            </a:r>
            <a:r>
              <a:rPr lang="ja-JP" altLang="en-US" sz="3200" dirty="0" smtClean="0">
                <a:solidFill>
                  <a:srgbClr val="FF0000"/>
                </a:solidFill>
              </a:rPr>
              <a:t>可視化</a:t>
            </a:r>
            <a:r>
              <a:rPr lang="ja-JP" altLang="en-US" sz="3200" dirty="0" smtClean="0"/>
              <a:t>される。（複数回の参加補助）</a:t>
            </a:r>
            <a:endParaRPr lang="en-US" altLang="ja-JP" sz="3200" dirty="0" smtClean="0"/>
          </a:p>
          <a:p>
            <a:pPr marL="0" indent="0">
              <a:buNone/>
            </a:pPr>
            <a:r>
              <a:rPr lang="ja-JP" altLang="en-US" sz="4800" dirty="0"/>
              <a:t>今後</a:t>
            </a:r>
            <a:r>
              <a:rPr lang="ja-JP" altLang="en-US" sz="4800" dirty="0" smtClean="0"/>
              <a:t>の展望</a:t>
            </a:r>
            <a:endParaRPr lang="en-US" altLang="ja-JP" sz="4800" dirty="0" smtClean="0"/>
          </a:p>
          <a:p>
            <a:r>
              <a:rPr lang="ja-JP" altLang="en-US" sz="3200" dirty="0" smtClean="0">
                <a:solidFill>
                  <a:srgbClr val="FF0000"/>
                </a:solidFill>
              </a:rPr>
              <a:t>小学校どうしの対決</a:t>
            </a:r>
            <a:r>
              <a:rPr lang="ja-JP" altLang="en-US" sz="3200" dirty="0" smtClean="0"/>
              <a:t>の実現。</a:t>
            </a:r>
            <a:endParaRPr lang="en-US" altLang="ja-JP" sz="3200" dirty="0" smtClean="0"/>
          </a:p>
          <a:p>
            <a:r>
              <a:rPr lang="ja-JP" altLang="en-US" sz="3200" dirty="0" smtClean="0"/>
              <a:t>白山市のどこで行えば</a:t>
            </a:r>
            <a:r>
              <a:rPr lang="ja-JP" altLang="en-US" sz="3200" dirty="0" smtClean="0">
                <a:solidFill>
                  <a:srgbClr val="FF0000"/>
                </a:solidFill>
              </a:rPr>
              <a:t>面白い</a:t>
            </a:r>
            <a:r>
              <a:rPr lang="ja-JP" altLang="en-US" sz="3200" dirty="0" smtClean="0"/>
              <a:t>か？</a:t>
            </a:r>
            <a:endParaRPr lang="en-US" altLang="ja-JP" sz="3200" dirty="0" smtClean="0"/>
          </a:p>
          <a:p>
            <a:endParaRPr lang="en-US" altLang="ja-JP" dirty="0" smtClean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20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87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sz="16600" dirty="0" smtClean="0"/>
              <a:t>　デモです</a:t>
            </a:r>
            <a:endParaRPr kumimoji="1" lang="ja-JP" altLang="en-US" sz="166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8608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ja-JP" altLang="en-US" sz="3600" dirty="0"/>
              <a:t>私</a:t>
            </a:r>
            <a:r>
              <a:rPr lang="ja-JP" altLang="en-US" sz="3600" dirty="0" smtClean="0"/>
              <a:t>たちの</a:t>
            </a:r>
            <a:r>
              <a:rPr lang="ja-JP" altLang="en-US" sz="3600" dirty="0"/>
              <a:t>提案</a:t>
            </a:r>
            <a:endParaRPr kumimoji="1" lang="ja-JP" altLang="en-US" sz="3600" dirty="0"/>
          </a:p>
        </p:txBody>
      </p:sp>
      <p:pic>
        <p:nvPicPr>
          <p:cNvPr id="4098" name="Picture 2" descr="https://t.pimg.jp/014/300/242/1/14300242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70"/>
          <a:stretch/>
        </p:blipFill>
        <p:spPr bwMode="auto">
          <a:xfrm>
            <a:off x="0" y="884903"/>
            <a:ext cx="3453994" cy="2416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free-illustrations-ls01.gatag.net/thum02/gi01a20150304140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1777" y="726563"/>
            <a:ext cx="2388445" cy="2575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livedoor.blogimg.jp/fumira/imgs/9/0/90266b63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86939" y="585333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加算記号 5"/>
          <p:cNvSpPr/>
          <p:nvPr/>
        </p:nvSpPr>
        <p:spPr>
          <a:xfrm>
            <a:off x="3433552" y="1327535"/>
            <a:ext cx="1489520" cy="1531437"/>
          </a:xfrm>
          <a:prstGeom prst="mathPlus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加算記号 9"/>
          <p:cNvSpPr/>
          <p:nvPr/>
        </p:nvSpPr>
        <p:spPr>
          <a:xfrm>
            <a:off x="7487543" y="1248365"/>
            <a:ext cx="1489520" cy="1531437"/>
          </a:xfrm>
          <a:prstGeom prst="mathPlus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右矢印 6"/>
          <p:cNvSpPr/>
          <p:nvPr/>
        </p:nvSpPr>
        <p:spPr>
          <a:xfrm>
            <a:off x="132735" y="3442833"/>
            <a:ext cx="5692878" cy="3265048"/>
          </a:xfrm>
          <a:prstGeom prst="rightArrow">
            <a:avLst/>
          </a:prstGeom>
          <a:ln w="762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pic>
        <p:nvPicPr>
          <p:cNvPr id="12" name="Picture 2" descr="http://01.gatag.net/img/201505/01l/gatag-00002963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0222" y="3734942"/>
            <a:ext cx="4611987" cy="3143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://4.bp.blogspot.com/-qKN4mN1C60w/VkLHUEzxqfI/AAAAAAAA0U4/ZTROn0ydo6w/s800/friends_kids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600" y="4543173"/>
            <a:ext cx="3262873" cy="2377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/>
          <p:cNvSpPr txBox="1"/>
          <p:nvPr/>
        </p:nvSpPr>
        <p:spPr>
          <a:xfrm>
            <a:off x="0" y="4331868"/>
            <a:ext cx="54274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4000" dirty="0" smtClean="0"/>
              <a:t>「新しい秘密基地遊び」</a:t>
            </a:r>
            <a:endParaRPr lang="en-US" altLang="ja-JP" sz="4000" dirty="0" smtClean="0"/>
          </a:p>
          <a:p>
            <a:pPr algn="ctr"/>
            <a:r>
              <a:rPr lang="ja-JP" altLang="en-US" sz="4000" dirty="0" smtClean="0"/>
              <a:t>誕生</a:t>
            </a:r>
            <a:endParaRPr lang="en-US" altLang="ja-JP" sz="4000" dirty="0" smtClean="0"/>
          </a:p>
          <a:p>
            <a:endParaRPr kumimoji="1" lang="ja-JP" altLang="en-US" sz="32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035989" y="3650892"/>
            <a:ext cx="1107996" cy="319004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ja-JP" altLang="en-US" sz="6000" b="1" dirty="0" smtClean="0"/>
              <a:t>里山復活</a:t>
            </a:r>
            <a:endParaRPr kumimoji="1" lang="ja-JP" alt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368734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/>
        </p:nvSpPr>
        <p:spPr>
          <a:xfrm>
            <a:off x="240891" y="923294"/>
            <a:ext cx="5584722" cy="3875899"/>
          </a:xfrm>
          <a:prstGeom prst="rect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4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ja-JP" altLang="en-US" sz="3600" dirty="0" smtClean="0"/>
              <a:t>現在の山には人が少ない。</a:t>
            </a:r>
            <a:endParaRPr kumimoji="1" lang="ja-JP" altLang="en-US" sz="3600" dirty="0"/>
          </a:p>
        </p:txBody>
      </p:sp>
      <p:pic>
        <p:nvPicPr>
          <p:cNvPr id="6" name="Picture 2" descr="http://01.gatag.net/img/201505/01l/gatag-00002963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545" y="908546"/>
            <a:ext cx="5850471" cy="398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8"/>
          <p:cNvSpPr txBox="1"/>
          <p:nvPr/>
        </p:nvSpPr>
        <p:spPr>
          <a:xfrm>
            <a:off x="240891" y="2103165"/>
            <a:ext cx="585510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 smtClean="0"/>
              <a:t>・薪炭</a:t>
            </a:r>
            <a:r>
              <a:rPr lang="ja-JP" altLang="en-US" sz="4000" dirty="0"/>
              <a:t>や</a:t>
            </a:r>
            <a:r>
              <a:rPr lang="ja-JP" altLang="en-US" sz="4000" dirty="0" smtClean="0"/>
              <a:t>草カヤ利用減少</a:t>
            </a:r>
            <a:endParaRPr lang="ja-JP" altLang="en-US" sz="4000" dirty="0"/>
          </a:p>
          <a:p>
            <a:r>
              <a:rPr lang="ja-JP" altLang="en-US" sz="4000" dirty="0" smtClean="0"/>
              <a:t>・人口</a:t>
            </a:r>
            <a:r>
              <a:rPr lang="ja-JP" altLang="en-US" sz="4000" dirty="0"/>
              <a:t>流出に</a:t>
            </a:r>
            <a:r>
              <a:rPr lang="ja-JP" altLang="en-US" sz="4000" dirty="0" smtClean="0"/>
              <a:t>よる過疎化</a:t>
            </a:r>
            <a:endParaRPr lang="ja-JP" altLang="en-US" sz="4000" dirty="0"/>
          </a:p>
          <a:p>
            <a:r>
              <a:rPr lang="ja-JP" altLang="en-US" sz="4000" dirty="0"/>
              <a:t>・</a:t>
            </a:r>
            <a:r>
              <a:rPr lang="ja-JP" altLang="en-US" sz="4000" dirty="0" smtClean="0"/>
              <a:t>高齢化</a:t>
            </a:r>
            <a:endParaRPr lang="en-US" altLang="ja-JP" sz="4000" dirty="0" smtClean="0"/>
          </a:p>
          <a:p>
            <a:r>
              <a:rPr lang="ja-JP" altLang="en-US" sz="4000" dirty="0"/>
              <a:t>・</a:t>
            </a:r>
            <a:r>
              <a:rPr lang="ja-JP" altLang="en-US" sz="4000" dirty="0" smtClean="0"/>
              <a:t>人工</a:t>
            </a:r>
            <a:r>
              <a:rPr lang="ja-JP" altLang="en-US" sz="4000" dirty="0"/>
              <a:t>林化の</a:t>
            </a:r>
            <a:r>
              <a:rPr lang="ja-JP" altLang="en-US" sz="4000" dirty="0" smtClean="0"/>
              <a:t>進展</a:t>
            </a:r>
            <a:endParaRPr lang="ja-JP" altLang="en-US" sz="4000" dirty="0"/>
          </a:p>
          <a:p>
            <a:endParaRPr lang="ja-JP" altLang="en-US" sz="4000" dirty="0"/>
          </a:p>
        </p:txBody>
      </p:sp>
      <p:sp>
        <p:nvSpPr>
          <p:cNvPr id="11" name="正方形/長方形 10"/>
          <p:cNvSpPr/>
          <p:nvPr/>
        </p:nvSpPr>
        <p:spPr>
          <a:xfrm>
            <a:off x="240891" y="908546"/>
            <a:ext cx="5555225" cy="97339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5400" dirty="0" smtClean="0">
                <a:ln>
                  <a:solidFill>
                    <a:schemeClr val="bg1"/>
                  </a:solidFill>
                </a:ln>
                <a:solidFill>
                  <a:schemeClr val="tx1"/>
                </a:solidFill>
              </a:rPr>
              <a:t>生活様式の変化</a:t>
            </a:r>
            <a:endParaRPr kumimoji="1" lang="ja-JP" altLang="en-US" sz="5400" dirty="0">
              <a:ln>
                <a:solidFill>
                  <a:schemeClr val="bg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2" name="右矢印 11"/>
          <p:cNvSpPr/>
          <p:nvPr/>
        </p:nvSpPr>
        <p:spPr>
          <a:xfrm>
            <a:off x="240892" y="4454013"/>
            <a:ext cx="11395586" cy="2420972"/>
          </a:xfrm>
          <a:prstGeom prst="rightArrow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4000" dirty="0"/>
              <a:t>山</a:t>
            </a:r>
            <a:r>
              <a:rPr lang="ja-JP" altLang="en-US" sz="4000" dirty="0" smtClean="0"/>
              <a:t>に入る人間が増えれば荒廃は止まる！！！</a:t>
            </a:r>
            <a:endParaRPr kumimoji="1" lang="ja-JP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445680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74713" y="95184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6000" dirty="0" smtClean="0"/>
              <a:t>最近、郊外に人が増えた話</a:t>
            </a:r>
            <a:r>
              <a:rPr kumimoji="1" lang="en-US" altLang="ja-JP" sz="6000" dirty="0" smtClean="0"/>
              <a:t>…</a:t>
            </a:r>
            <a:endParaRPr kumimoji="1" lang="ja-JP" altLang="en-US" sz="60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5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>
          <a:xfrm>
            <a:off x="0" y="0"/>
            <a:ext cx="11518490" cy="501445"/>
          </a:xfrm>
        </p:spPr>
        <p:txBody>
          <a:bodyPr/>
          <a:lstStyle/>
          <a:p>
            <a:r>
              <a:rPr kumimoji="1" lang="ja-JP" altLang="en-US" sz="3600" dirty="0" smtClean="0"/>
              <a:t>ところで</a:t>
            </a:r>
            <a:r>
              <a:rPr kumimoji="1" lang="en-US" altLang="ja-JP" sz="3600" dirty="0" smtClean="0"/>
              <a:t>…</a:t>
            </a:r>
            <a:r>
              <a:rPr kumimoji="1" lang="ja-JP" altLang="en-US" sz="3600" dirty="0" smtClean="0"/>
              <a:t>思いつきませんか</a:t>
            </a:r>
            <a:r>
              <a:rPr kumimoji="1" lang="en-US" altLang="ja-JP" sz="3600" dirty="0" smtClean="0"/>
              <a:t>….</a:t>
            </a:r>
            <a:r>
              <a:rPr kumimoji="1" lang="ja-JP" altLang="en-US" sz="3600" dirty="0" smtClean="0"/>
              <a:t>散歩が変わったあの日</a:t>
            </a:r>
            <a:endParaRPr kumimoji="1" lang="ja-JP" altLang="en-US" sz="3600" dirty="0"/>
          </a:p>
        </p:txBody>
      </p:sp>
      <p:pic>
        <p:nvPicPr>
          <p:cNvPr id="5122" name="Picture 2" descr="http://mobilelaby.sakura.ne.jp/images/2016/07/pokemon-go-will-launch-in-japan-tomorrow.jpg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29" b="10767"/>
          <a:stretch/>
        </p:blipFill>
        <p:spPr bwMode="auto">
          <a:xfrm>
            <a:off x="-600430" y="2727801"/>
            <a:ext cx="7587680" cy="3303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s://lh3.ggpht.com/j8lGWdhEjmw5rVZ6CiJY_k5D0iPqp_jomAUdyS_n8v5SUQVb8Dt-USXUZXmx1QAca8zJ=w3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7646" y="2727800"/>
            <a:ext cx="3336977" cy="3336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爆発 2 6"/>
          <p:cNvSpPr/>
          <p:nvPr/>
        </p:nvSpPr>
        <p:spPr>
          <a:xfrm>
            <a:off x="874713" y="1415846"/>
            <a:ext cx="10275068" cy="6164826"/>
          </a:xfrm>
          <a:prstGeom prst="irregularSeal2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sz="2800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3023418" y="3987419"/>
            <a:ext cx="5737123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 dirty="0" smtClean="0"/>
              <a:t>アクティブユーザー数：３０００万</a:t>
            </a:r>
            <a:endParaRPr kumimoji="1" lang="en-US" altLang="ja-JP" sz="3200" dirty="0" smtClean="0"/>
          </a:p>
          <a:p>
            <a:r>
              <a:rPr lang="ja-JP" altLang="en-US" sz="3200" dirty="0" smtClean="0"/>
              <a:t>総ダウンロード数：１０億以上</a:t>
            </a:r>
            <a:endParaRPr kumimoji="1" lang="en-US" altLang="ja-JP" sz="3200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3943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621737"/>
            <a:ext cx="10515600" cy="1325563"/>
          </a:xfrm>
        </p:spPr>
        <p:txBody>
          <a:bodyPr/>
          <a:lstStyle/>
          <a:p>
            <a:r>
              <a:rPr kumimoji="1" lang="ja-JP" altLang="en-US" dirty="0" smtClean="0"/>
              <a:t>私の</a:t>
            </a:r>
            <a:r>
              <a:rPr lang="ja-JP" altLang="en-US" dirty="0" smtClean="0"/>
              <a:t>場合</a:t>
            </a:r>
            <a:r>
              <a:rPr lang="en-US" altLang="ja-JP" dirty="0" smtClean="0"/>
              <a:t>…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6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Picture 4" descr="https://lh3.ggpht.com/j8lGWdhEjmw5rVZ6CiJY_k5D0iPqp_jomAUdyS_n8v5SUQVb8Dt-USXUZXmx1QAca8zJ=w30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71651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/>
          <p:cNvSpPr txBox="1"/>
          <p:nvPr/>
        </p:nvSpPr>
        <p:spPr>
          <a:xfrm>
            <a:off x="3340894" y="3815239"/>
            <a:ext cx="67842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000" dirty="0"/>
              <a:t>で</a:t>
            </a:r>
            <a:endParaRPr kumimoji="1" lang="ja-JP" altLang="en-US" sz="40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983542" y="1284519"/>
            <a:ext cx="5595785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1500" dirty="0" smtClean="0"/>
              <a:t>0.1km</a:t>
            </a:r>
            <a:r>
              <a:rPr lang="ja-JP" altLang="en-US" sz="11500" dirty="0" smtClean="0"/>
              <a:t>➡  </a:t>
            </a:r>
            <a:endParaRPr lang="en-US" altLang="ja-JP" sz="11500" dirty="0" smtClean="0"/>
          </a:p>
          <a:p>
            <a:r>
              <a:rPr lang="en-US" altLang="ja-JP" sz="11500" dirty="0"/>
              <a:t> </a:t>
            </a:r>
            <a:r>
              <a:rPr lang="en-US" altLang="ja-JP" sz="11500" dirty="0" smtClean="0"/>
              <a:t>40km </a:t>
            </a:r>
            <a:endParaRPr kumimoji="1" lang="ja-JP" altLang="en-US" sz="11500" dirty="0"/>
          </a:p>
        </p:txBody>
      </p:sp>
      <p:sp>
        <p:nvSpPr>
          <p:cNvPr id="9" name="右矢印 8"/>
          <p:cNvSpPr/>
          <p:nvPr/>
        </p:nvSpPr>
        <p:spPr>
          <a:xfrm>
            <a:off x="434720" y="4300503"/>
            <a:ext cx="11395586" cy="2420972"/>
          </a:xfrm>
          <a:prstGeom prst="rightArrow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sz="4000" dirty="0" smtClean="0"/>
              <a:t>遊びの力は人を呼ぶ！ならば！！！</a:t>
            </a:r>
            <a:endParaRPr kumimoji="1" lang="ja-JP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37559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6" name="Picture 6" descr="http://livedoor.blogimg.jp/fumira/imgs/9/0/90266b6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1321" y="648797"/>
            <a:ext cx="3198557" cy="3198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01.gatag.net/img/201505/01l/gatag-0000296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015" y="831184"/>
            <a:ext cx="4611987" cy="3143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テキスト ボックス 7"/>
          <p:cNvSpPr txBox="1"/>
          <p:nvPr/>
        </p:nvSpPr>
        <p:spPr>
          <a:xfrm>
            <a:off x="5785363" y="2831691"/>
            <a:ext cx="26547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000" dirty="0"/>
              <a:t>の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2634822" y="4352043"/>
            <a:ext cx="978332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3800" dirty="0" smtClean="0"/>
              <a:t>Hack</a:t>
            </a:r>
            <a:r>
              <a:rPr lang="ja-JP" altLang="en-US" sz="13800" dirty="0" smtClean="0"/>
              <a:t>する</a:t>
            </a:r>
            <a:endParaRPr kumimoji="1" lang="ja-JP" altLang="en-US" sz="13800" dirty="0"/>
          </a:p>
        </p:txBody>
      </p:sp>
    </p:spTree>
    <p:extLst>
      <p:ext uri="{BB962C8B-B14F-4D97-AF65-F5344CB8AC3E}">
        <p14:creationId xmlns:p14="http://schemas.microsoft.com/office/powerpoint/2010/main" val="3852813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6386" name="Picture 2" descr="http://01.gatag.net/img/201506/23l/gatag-00008192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1526" y="108582"/>
            <a:ext cx="4619074" cy="6331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86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6B490E-433C-4168-9D23-CC79693BC80A}" type="slidenum">
              <a:rPr kumimoji="1" lang="ja-JP" altLang="en-US" smtClean="0"/>
              <a:t>9</a:t>
            </a:fld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ja-JP" altLang="en-US" sz="3600" dirty="0" smtClean="0"/>
              <a:t>山での遊びを再構築する。</a:t>
            </a:r>
            <a:endParaRPr kumimoji="1" lang="ja-JP" altLang="en-US" sz="3600" dirty="0"/>
          </a:p>
        </p:txBody>
      </p:sp>
      <p:pic>
        <p:nvPicPr>
          <p:cNvPr id="9" name="Picture 4" descr="http://free-illustrations-ls01.gatag.net/thum02/gi01a201503041400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3909" y="1598103"/>
            <a:ext cx="4033969" cy="4342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テキスト ボックス 9"/>
          <p:cNvSpPr txBox="1"/>
          <p:nvPr/>
        </p:nvSpPr>
        <p:spPr>
          <a:xfrm>
            <a:off x="5675313" y="2382788"/>
            <a:ext cx="662484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800" b="1" dirty="0" smtClean="0"/>
              <a:t>里山らしい遊び</a:t>
            </a:r>
            <a:r>
              <a:rPr kumimoji="1" lang="en-US" altLang="ja-JP" sz="4800" b="1" dirty="0" smtClean="0"/>
              <a:t>…</a:t>
            </a:r>
          </a:p>
          <a:p>
            <a:pPr algn="ctr"/>
            <a:r>
              <a:rPr lang="ja-JP" altLang="en-US" sz="4800" b="1" dirty="0" smtClean="0"/>
              <a:t>みんな大好きだった</a:t>
            </a:r>
            <a:endParaRPr lang="en-US" altLang="ja-JP" sz="4800" b="1" dirty="0" smtClean="0"/>
          </a:p>
          <a:p>
            <a:pPr algn="ctr"/>
            <a:r>
              <a:rPr lang="ja-JP" altLang="en-US" sz="4800" b="1" dirty="0" smtClean="0"/>
              <a:t>「秘密基地」</a:t>
            </a:r>
            <a:endParaRPr lang="en-US" altLang="ja-JP" sz="4800" b="1" dirty="0"/>
          </a:p>
        </p:txBody>
      </p:sp>
    </p:spTree>
    <p:extLst>
      <p:ext uri="{BB962C8B-B14F-4D97-AF65-F5344CB8AC3E}">
        <p14:creationId xmlns:p14="http://schemas.microsoft.com/office/powerpoint/2010/main" val="312988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yThemev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yThemev1" id="{74721972-FFFD-4157-8282-0FA6A4DC1719}" vid="{4B90FE41-C3C9-43A1-A83F-964A399E5A9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myThemev1</Template>
  <TotalTime>4109</TotalTime>
  <Words>449</Words>
  <Application>Microsoft Office PowerPoint</Application>
  <PresentationFormat>ワイド画面</PresentationFormat>
  <Paragraphs>104</Paragraphs>
  <Slides>21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21</vt:i4>
      </vt:variant>
    </vt:vector>
  </HeadingPairs>
  <TitlesOfParts>
    <vt:vector size="28" baseType="lpstr">
      <vt:lpstr>ＭＳ Ｐゴシック</vt:lpstr>
      <vt:lpstr>メイリオ</vt:lpstr>
      <vt:lpstr>Arial</vt:lpstr>
      <vt:lpstr>Calibri</vt:lpstr>
      <vt:lpstr>Calibri Light</vt:lpstr>
      <vt:lpstr>Times New Roman</vt:lpstr>
      <vt:lpstr>myThemev1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最近、郊外に人が増えた話…</vt:lpstr>
      <vt:lpstr>私の場合…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里山に何が起こるか？</vt:lpstr>
      <vt:lpstr>PowerPoint プレゼンテーション</vt:lpstr>
      <vt:lpstr>その場限りでは終わらせない継続性！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秘密基地で遊ぼう</dc:title>
  <dc:creator>杉下大河</dc:creator>
  <cp:lastModifiedBy>杉下大河</cp:lastModifiedBy>
  <cp:revision>32</cp:revision>
  <dcterms:created xsi:type="dcterms:W3CDTF">2016-09-17T04:11:20Z</dcterms:created>
  <dcterms:modified xsi:type="dcterms:W3CDTF">2016-09-20T00:40:44Z</dcterms:modified>
</cp:coreProperties>
</file>

<file path=docProps/thumbnail.jpeg>
</file>